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3" r:id="rId2"/>
    <p:sldId id="290" r:id="rId3"/>
    <p:sldId id="294" r:id="rId4"/>
    <p:sldId id="287" r:id="rId5"/>
    <p:sldId id="291" r:id="rId6"/>
    <p:sldId id="292" r:id="rId7"/>
    <p:sldId id="276" r:id="rId8"/>
    <p:sldId id="298" r:id="rId9"/>
    <p:sldId id="304" r:id="rId10"/>
    <p:sldId id="305" r:id="rId11"/>
    <p:sldId id="306" r:id="rId12"/>
    <p:sldId id="299" r:id="rId13"/>
    <p:sldId id="300" r:id="rId14"/>
    <p:sldId id="297" r:id="rId15"/>
    <p:sldId id="307" r:id="rId16"/>
    <p:sldId id="308" r:id="rId17"/>
    <p:sldId id="303" r:id="rId18"/>
    <p:sldId id="293" r:id="rId19"/>
  </p:sldIdLst>
  <p:sldSz cx="9144000" cy="6858000" type="screen4x3"/>
  <p:notesSz cx="7010400" cy="92964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86" y="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C2DAD-1E5A-458F-999D-8CB9E0173314}" type="datetimeFigureOut">
              <a:rPr lang="es-MX" smtClean="0"/>
              <a:pPr/>
              <a:t>10/11/2010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8BB73-2E16-402A-8F5B-AEC0A32BE86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B73-2E16-402A-8F5B-AEC0A32BE860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725D9C6A-2DCE-439F-BA6B-1F3AF05367DA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AB6A299D-6E61-4708-9BC7-C6D5C3A67C6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5E7845E-6DDF-41DB-A71C-192E30EC78C7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5B59DCC9-B245-4090-8822-9C148F62E28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BA708196-904B-4549-9571-A256CA9DB4D6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C2FE40FD-3016-4FC4-973B-7B96CD28404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85289BB9-FEDA-44A7-BEF8-04DCF3F1461C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4841DBC-58DD-47BF-83F6-CE0339D7313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A2123EEA-58D3-46B3-8E15-AC468C7EF837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D9AA55EB-E65D-4080-8893-EA5370B2B33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923574F4-9DC1-46BE-B088-BBD81629E012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02B0A69B-AF7E-4F49-9B29-D79C4545944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E8C84698-391B-46DA-B8BF-FAD5DC4C3FA6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1127E0F-82EA-4433-B3CB-30E39FC4B76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EB2BFBA3-E98B-4F97-8F2F-A88C78E774F0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DF43674C-CC34-4146-8459-1A33183A339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773F70FE-8B77-4DB4-8F74-29D4F802DA96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C5B6C2CB-A6CE-4436-9AB9-1A69C571F01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A0F00602-A665-4ACD-A2F0-CF1F0F9FAA90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B95BBE2E-EFF0-401D-8582-906D908DACE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36445FA1-477C-42D2-9FD9-AFB618901E0D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739889BA-1878-4CF6-9303-1EE5CB1B954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 descr="Interior2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142844" y="142852"/>
            <a:ext cx="8858312" cy="64294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285720" y="285728"/>
            <a:ext cx="857256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13 Imagen" descr="aga2.jpg"/>
          <p:cNvPicPr>
            <a:picLocks noChangeAspect="1"/>
          </p:cNvPicPr>
          <p:nvPr/>
        </p:nvPicPr>
        <p:blipFill>
          <a:blip r:embed="rId2" cstate="print"/>
          <a:srcRect l="2768" t="21311" r="3583" b="47268"/>
          <a:stretch>
            <a:fillRect/>
          </a:stretch>
        </p:blipFill>
        <p:spPr>
          <a:xfrm>
            <a:off x="6643702" y="428604"/>
            <a:ext cx="2071702" cy="414341"/>
          </a:xfrm>
          <a:prstGeom prst="rect">
            <a:avLst/>
          </a:prstGeom>
        </p:spPr>
      </p:pic>
      <p:pic>
        <p:nvPicPr>
          <p:cNvPr id="15" name="14 Imagen" descr="Index_01.gif"/>
          <p:cNvPicPr>
            <a:picLocks noChangeAspect="1"/>
          </p:cNvPicPr>
          <p:nvPr/>
        </p:nvPicPr>
        <p:blipFill>
          <a:blip r:embed="rId3"/>
          <a:srcRect l="2000" t="5163" r="40000" b="41848"/>
          <a:stretch>
            <a:fillRect/>
          </a:stretch>
        </p:blipFill>
        <p:spPr>
          <a:xfrm>
            <a:off x="357158" y="357166"/>
            <a:ext cx="2500330" cy="560419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285720" y="1142984"/>
            <a:ext cx="8572560" cy="314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357158" y="1214422"/>
            <a:ext cx="2143140" cy="22145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357158" y="3500438"/>
            <a:ext cx="2143140" cy="71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2428860" y="5063972"/>
            <a:ext cx="6429420" cy="13573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42844" y="4441774"/>
            <a:ext cx="8858311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Mejora</a:t>
            </a:r>
            <a:r>
              <a:rPr lang="en-US" sz="2400" dirty="0" smtClean="0"/>
              <a:t> continua en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Aduanas</a:t>
            </a:r>
            <a:r>
              <a:rPr lang="en-US" sz="2400" dirty="0" smtClean="0"/>
              <a:t>: </a:t>
            </a:r>
            <a:r>
              <a:rPr lang="en-US" sz="2400" dirty="0" err="1" smtClean="0"/>
              <a:t>Facilitación</a:t>
            </a:r>
            <a:r>
              <a:rPr lang="en-US" sz="2400" dirty="0" smtClean="0"/>
              <a:t> y </a:t>
            </a:r>
            <a:r>
              <a:rPr lang="en-US" sz="2400" dirty="0" err="1" smtClean="0"/>
              <a:t>Seguridad</a:t>
            </a:r>
            <a:r>
              <a:rPr lang="en-US" sz="2400" dirty="0" smtClean="0"/>
              <a:t>.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545713" y="5138749"/>
            <a:ext cx="61696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Asamblea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General de la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Asociación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Agentes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Profesionales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Aduana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Américas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en-US" sz="1400" dirty="0" smtClean="0"/>
              <a:t>Expositor: </a:t>
            </a:r>
            <a:r>
              <a:rPr lang="en-US" sz="1400" dirty="0" smtClean="0">
                <a:solidFill>
                  <a:schemeClr val="tx2"/>
                </a:solidFill>
              </a:rPr>
              <a:t>Alejandro Gutiérrez Fuentes</a:t>
            </a:r>
          </a:p>
          <a:p>
            <a:r>
              <a:rPr lang="en-US" sz="1400" dirty="0" smtClean="0"/>
              <a:t>25 – 27 de </a:t>
            </a:r>
            <a:r>
              <a:rPr lang="en-US" sz="1400" dirty="0" err="1" smtClean="0"/>
              <a:t>octubre</a:t>
            </a:r>
            <a:r>
              <a:rPr lang="en-US" sz="1400" dirty="0" smtClean="0"/>
              <a:t> de 2010</a:t>
            </a:r>
          </a:p>
          <a:p>
            <a:r>
              <a:rPr lang="en-US" sz="1400" dirty="0" smtClean="0"/>
              <a:t>Lima, </a:t>
            </a:r>
            <a:r>
              <a:rPr lang="en-US" sz="1400" dirty="0" err="1" smtClean="0"/>
              <a:t>Perú</a:t>
            </a:r>
            <a:r>
              <a:rPr lang="en-US" sz="1400" dirty="0" smtClean="0"/>
              <a:t>. 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7643834" y="1214422"/>
            <a:ext cx="1143008" cy="22145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25 Rectángulo"/>
          <p:cNvSpPr/>
          <p:nvPr/>
        </p:nvSpPr>
        <p:spPr>
          <a:xfrm>
            <a:off x="7643834" y="3500438"/>
            <a:ext cx="1143008" cy="714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28 Imagen" descr="IMG_4915.JPG"/>
          <p:cNvPicPr>
            <a:picLocks noChangeAspect="1"/>
          </p:cNvPicPr>
          <p:nvPr/>
        </p:nvPicPr>
        <p:blipFill>
          <a:blip r:embed="rId4" cstate="print"/>
          <a:srcRect l="7936" r="39682"/>
          <a:stretch>
            <a:fillRect/>
          </a:stretch>
        </p:blipFill>
        <p:spPr>
          <a:xfrm>
            <a:off x="2580701" y="1214422"/>
            <a:ext cx="2357454" cy="3000396"/>
          </a:xfrm>
          <a:prstGeom prst="rect">
            <a:avLst/>
          </a:prstGeom>
        </p:spPr>
      </p:pic>
      <p:cxnSp>
        <p:nvCxnSpPr>
          <p:cNvPr id="30" name="29 Conector recto"/>
          <p:cNvCxnSpPr/>
          <p:nvPr/>
        </p:nvCxnSpPr>
        <p:spPr>
          <a:xfrm>
            <a:off x="2500298" y="3455895"/>
            <a:ext cx="5143536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30 Imagen" descr="Sala de Pasajeros Aeropuerto Internacional-ADUANA CHIHUAHUA 2.JPG"/>
          <p:cNvPicPr>
            <a:picLocks noChangeAspect="1"/>
          </p:cNvPicPr>
          <p:nvPr/>
        </p:nvPicPr>
        <p:blipFill>
          <a:blip r:embed="rId5" cstate="print"/>
          <a:srcRect l="24756" t="19791" r="58724" b="14583"/>
          <a:stretch>
            <a:fillRect/>
          </a:stretch>
        </p:blipFill>
        <p:spPr>
          <a:xfrm>
            <a:off x="6572264" y="1214422"/>
            <a:ext cx="1007043" cy="3000396"/>
          </a:xfrm>
          <a:prstGeom prst="rect">
            <a:avLst/>
          </a:prstGeom>
        </p:spPr>
      </p:pic>
      <p:cxnSp>
        <p:nvCxnSpPr>
          <p:cNvPr id="32" name="31 Conector recto"/>
          <p:cNvCxnSpPr/>
          <p:nvPr/>
        </p:nvCxnSpPr>
        <p:spPr>
          <a:xfrm>
            <a:off x="6563299" y="1998652"/>
            <a:ext cx="1009097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32 Imagen" descr="38.JPG"/>
          <p:cNvPicPr>
            <a:picLocks noChangeAspect="1"/>
          </p:cNvPicPr>
          <p:nvPr/>
        </p:nvPicPr>
        <p:blipFill>
          <a:blip r:embed="rId6" cstate="print"/>
          <a:srcRect l="23684" t="26041" r="22657" b="27083"/>
          <a:stretch>
            <a:fillRect/>
          </a:stretch>
        </p:blipFill>
        <p:spPr>
          <a:xfrm>
            <a:off x="285720" y="5072075"/>
            <a:ext cx="2071702" cy="1357322"/>
          </a:xfrm>
          <a:prstGeom prst="rect">
            <a:avLst/>
          </a:prstGeom>
        </p:spPr>
      </p:pic>
      <p:pic>
        <p:nvPicPr>
          <p:cNvPr id="34" name="33 Imagen" descr="DSC06276.JPG"/>
          <p:cNvPicPr>
            <a:picLocks noChangeAspect="1"/>
          </p:cNvPicPr>
          <p:nvPr/>
        </p:nvPicPr>
        <p:blipFill>
          <a:blip r:embed="rId7" cstate="print"/>
          <a:srcRect l="41133" t="6944" r="3906"/>
          <a:stretch>
            <a:fillRect/>
          </a:stretch>
        </p:blipFill>
        <p:spPr>
          <a:xfrm>
            <a:off x="5000628" y="1214423"/>
            <a:ext cx="1500197" cy="1428760"/>
          </a:xfrm>
          <a:prstGeom prst="rect">
            <a:avLst/>
          </a:prstGeom>
        </p:spPr>
      </p:pic>
      <p:grpSp>
        <p:nvGrpSpPr>
          <p:cNvPr id="35" name="34 Grupo"/>
          <p:cNvGrpSpPr/>
          <p:nvPr/>
        </p:nvGrpSpPr>
        <p:grpSpPr>
          <a:xfrm>
            <a:off x="5000628" y="2714620"/>
            <a:ext cx="1500198" cy="1500197"/>
            <a:chOff x="5000628" y="2714620"/>
            <a:chExt cx="1500198" cy="1500197"/>
          </a:xfrm>
        </p:grpSpPr>
        <p:pic>
          <p:nvPicPr>
            <p:cNvPr id="36" name="35 Imagen" descr="111.JPG"/>
            <p:cNvPicPr>
              <a:picLocks noChangeAspect="1"/>
            </p:cNvPicPr>
            <p:nvPr/>
          </p:nvPicPr>
          <p:blipFill>
            <a:blip r:embed="rId8" cstate="print"/>
            <a:srcRect l="22656" t="7291" r="22656" b="13541"/>
            <a:stretch>
              <a:fillRect/>
            </a:stretch>
          </p:blipFill>
          <p:spPr>
            <a:xfrm>
              <a:off x="5000628" y="2714620"/>
              <a:ext cx="1500198" cy="1500197"/>
            </a:xfrm>
            <a:prstGeom prst="rect">
              <a:avLst/>
            </a:prstGeom>
          </p:spPr>
        </p:pic>
        <p:sp>
          <p:nvSpPr>
            <p:cNvPr id="37" name="36 Rectángulo"/>
            <p:cNvSpPr/>
            <p:nvPr/>
          </p:nvSpPr>
          <p:spPr>
            <a:xfrm>
              <a:off x="5500694" y="3071810"/>
              <a:ext cx="357190" cy="95256"/>
            </a:xfrm>
            <a:prstGeom prst="rect">
              <a:avLst/>
            </a:prstGeom>
            <a:solidFill>
              <a:srgbClr val="D0C9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5429256" y="3362324"/>
              <a:ext cx="357190" cy="95256"/>
            </a:xfrm>
            <a:prstGeom prst="rect">
              <a:avLst/>
            </a:prstGeom>
            <a:solidFill>
              <a:srgbClr val="D0C9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5555465" y="2800344"/>
              <a:ext cx="357190" cy="95256"/>
            </a:xfrm>
            <a:prstGeom prst="rect">
              <a:avLst/>
            </a:prstGeom>
            <a:solidFill>
              <a:srgbClr val="D0C9B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239838"/>
            <a:ext cx="870585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5 CuadroTexto"/>
          <p:cNvSpPr txBox="1">
            <a:spLocks noChangeArrowheads="1"/>
          </p:cNvSpPr>
          <p:nvPr/>
        </p:nvSpPr>
        <p:spPr bwMode="auto">
          <a:xfrm>
            <a:off x="2054225" y="2730500"/>
            <a:ext cx="217328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La líneas navieras trasmiten electrónicamente la información de las mercancías por arribar</a:t>
            </a:r>
          </a:p>
        </p:txBody>
      </p:sp>
      <p:sp>
        <p:nvSpPr>
          <p:cNvPr id="18436" name="6 CuadroTexto"/>
          <p:cNvSpPr txBox="1">
            <a:spLocks noChangeArrowheads="1"/>
          </p:cNvSpPr>
          <p:nvPr/>
        </p:nvSpPr>
        <p:spPr bwMode="auto">
          <a:xfrm>
            <a:off x="4776788" y="2716213"/>
            <a:ext cx="2173287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La información recibida es dirigida al SAAPA para deteminar el riesgo de casa contenedor.</a:t>
            </a:r>
          </a:p>
          <a:p>
            <a:endParaRPr lang="es-MX" sz="1600">
              <a:solidFill>
                <a:schemeClr val="tx2"/>
              </a:solidFill>
            </a:endParaRPr>
          </a:p>
        </p:txBody>
      </p:sp>
      <p:sp>
        <p:nvSpPr>
          <p:cNvPr id="18437" name="7 CuadroTexto"/>
          <p:cNvSpPr txBox="1">
            <a:spLocks noChangeArrowheads="1"/>
          </p:cNvSpPr>
          <p:nvPr/>
        </p:nvSpPr>
        <p:spPr bwMode="auto">
          <a:xfrm>
            <a:off x="6056313" y="5000625"/>
            <a:ext cx="2730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Antes del descargo de los contenedores y después el análisis de riesgo, se efectúa la programación de contenedores a inspeccionar.</a:t>
            </a:r>
          </a:p>
          <a:p>
            <a:endParaRPr lang="es-MX" sz="1600">
              <a:solidFill>
                <a:schemeClr val="tx2"/>
              </a:solidFill>
            </a:endParaRPr>
          </a:p>
        </p:txBody>
      </p:sp>
      <p:sp>
        <p:nvSpPr>
          <p:cNvPr id="18438" name="8 CuadroTexto"/>
          <p:cNvSpPr txBox="1">
            <a:spLocks noChangeArrowheads="1"/>
          </p:cNvSpPr>
          <p:nvPr/>
        </p:nvSpPr>
        <p:spPr bwMode="auto">
          <a:xfrm>
            <a:off x="3432175" y="4995863"/>
            <a:ext cx="22002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Se posicionan los contenedores seleccionados para su inspección.</a:t>
            </a:r>
          </a:p>
          <a:p>
            <a:endParaRPr lang="es-MX" sz="1600">
              <a:solidFill>
                <a:schemeClr val="tx2"/>
              </a:solidFill>
            </a:endParaRPr>
          </a:p>
        </p:txBody>
      </p:sp>
      <p:sp>
        <p:nvSpPr>
          <p:cNvPr id="18439" name="10 CuadroTexto"/>
          <p:cNvSpPr txBox="1">
            <a:spLocks noChangeArrowheads="1"/>
          </p:cNvSpPr>
          <p:nvPr/>
        </p:nvSpPr>
        <p:spPr bwMode="auto">
          <a:xfrm>
            <a:off x="436563" y="5003800"/>
            <a:ext cx="27844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Una vez en posición, los contenedores son sometidos a métodos de revisión tales como: binomios, inspección física, rayos gamma, rayos X o pruebas de laboratorio.</a:t>
            </a:r>
            <a:endParaRPr lang="es-MX" sz="11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3 CuadroTexto"/>
          <p:cNvSpPr txBox="1">
            <a:spLocks noChangeArrowheads="1"/>
          </p:cNvSpPr>
          <p:nvPr/>
        </p:nvSpPr>
        <p:spPr bwMode="auto">
          <a:xfrm>
            <a:off x="1816100" y="120650"/>
            <a:ext cx="7275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38" grpId="0"/>
      <p:bldP spid="184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4" y="1128073"/>
            <a:ext cx="87614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4" y="1114425"/>
            <a:ext cx="87614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995363"/>
            <a:ext cx="8763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52319" y="3693220"/>
            <a:ext cx="7909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Beneficios:</a:t>
            </a:r>
          </a:p>
          <a:p>
            <a:pPr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4"/>
              </a:buBlip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Asignar el grado de riesgo para todos los contenedores entrantes.</a:t>
            </a:r>
          </a:p>
          <a:p>
            <a:pPr marL="273050" indent="-273050" algn="just">
              <a:buBlip>
                <a:blip r:embed="rId4"/>
              </a:buBlip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Contribuir a la competitividad del país (facilitación comercial) reduciendo el porcentaje de inspecciones de carga.</a:t>
            </a:r>
          </a:p>
          <a:p>
            <a:pPr marL="273050" indent="-273050" algn="just">
              <a:buBlip>
                <a:blip r:embed="rId4"/>
              </a:buBlip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Brindar apoyo a las inspecciones no intrusivas.</a:t>
            </a:r>
          </a:p>
          <a:p>
            <a:pPr marL="273050" indent="-273050" algn="just">
              <a:buBlip>
                <a:blip r:embed="rId4"/>
              </a:buBlip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Incrementar la eficiencia en la detección de irregularidades.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90479" y="1295805"/>
            <a:ext cx="7580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Finalmente, los resultados de la inspección (positivos/negativos) son capturados.</a:t>
            </a:r>
          </a:p>
          <a:p>
            <a:pPr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1816100" y="120650"/>
            <a:ext cx="7275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4" y="1114425"/>
            <a:ext cx="87614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1816100" y="120650"/>
            <a:ext cx="7275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Empresas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PACS (OEA de México)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52305" y="1377680"/>
          <a:ext cx="4506551" cy="438283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281093"/>
                <a:gridCol w="2225458"/>
              </a:tblGrid>
              <a:tr h="439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Empresas</a:t>
                      </a:r>
                      <a:r>
                        <a:rPr lang="es-MX" sz="1400" b="1" baseline="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Certificadas</a:t>
                      </a:r>
                      <a:endParaRPr lang="es-MX" sz="1400" b="1" noProof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noProof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Empresas</a:t>
                      </a:r>
                      <a:r>
                        <a:rPr lang="es-MX" sz="1400" b="1" baseline="0" noProof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="1" noProof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PACS</a:t>
                      </a:r>
                      <a:endParaRPr lang="es-MX" sz="1400" b="1" noProof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47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noProof="0" smtClean="0">
                          <a:latin typeface="+mn-lt"/>
                          <a:cs typeface="Arial" pitchFamily="34" charset="0"/>
                        </a:rPr>
                        <a:t>Ley Aduanera</a:t>
                      </a:r>
                      <a:endParaRPr lang="es-MX" sz="1500" noProof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noProof="0" smtClean="0">
                          <a:latin typeface="+mn-lt"/>
                          <a:cs typeface="Arial" pitchFamily="34" charset="0"/>
                        </a:rPr>
                        <a:t>Decreto PACS</a:t>
                      </a:r>
                      <a:endParaRPr lang="es-MX" sz="1500" noProof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5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Esquema en Materia fiscal</a:t>
                      </a:r>
                      <a:endParaRPr lang="es-MX" sz="1500" noProof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Esquema en Materia de Seguridad</a:t>
                      </a:r>
                      <a:endParaRPr lang="es-MX" sz="1500" noProof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31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Empresas Grandes con altos</a:t>
                      </a:r>
                      <a:r>
                        <a:rPr lang="es-MX" sz="1500" baseline="0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volúmenes de operaciones</a:t>
                      </a:r>
                      <a:endParaRPr lang="es-MX" sz="1500" noProof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Incentivar  la Economía y Competitividad de las MYPIMES</a:t>
                      </a:r>
                      <a:endParaRPr lang="es-MX" sz="1500" noProof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31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Cumplimiento de Montos de Valor en Aduana.</a:t>
                      </a:r>
                      <a:endParaRPr lang="es-MX" sz="1500" noProof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 Cumplimiento de Montos</a:t>
                      </a:r>
                      <a:endParaRPr lang="es-MX" sz="1500" noProof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31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Cumplimiento de Dictámenes en ciertos casos, por Cámaras o Asociaciones</a:t>
                      </a:r>
                      <a:endParaRPr lang="es-MX" sz="1500" noProof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 cumplimiento de Dictámenes</a:t>
                      </a:r>
                      <a:endParaRPr lang="es-MX" sz="1500" noProof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5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Existe</a:t>
                      </a:r>
                      <a:r>
                        <a:rPr lang="es-MX" sz="1500" baseline="0" noProof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un Pago de Derechos</a:t>
                      </a:r>
                      <a:endParaRPr lang="es-MX" sz="1500" noProof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noProof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Gratuito</a:t>
                      </a:r>
                      <a:endParaRPr lang="es-MX" sz="1500" noProof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540144" y="1897039"/>
          <a:ext cx="2895012" cy="3154680"/>
        </p:xfrm>
        <a:graphic>
          <a:graphicData uri="http://schemas.openxmlformats.org/drawingml/2006/table">
            <a:tbl>
              <a:tblPr/>
              <a:tblGrid>
                <a:gridCol w="1447506"/>
                <a:gridCol w="1447506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b="1" noProof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PACS – Beneficios</a:t>
                      </a:r>
                      <a:r>
                        <a:rPr lang="es-MX" sz="1500" b="1" baseline="0" noProof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Principales</a:t>
                      </a:r>
                      <a:endParaRPr lang="es-MX" sz="15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noProof="0" dirty="0" smtClean="0">
                          <a:latin typeface="Calibri"/>
                          <a:ea typeface="Calibri"/>
                          <a:cs typeface="Times New Roman"/>
                        </a:rPr>
                        <a:t>Los beneficios de las Empresas</a:t>
                      </a:r>
                      <a:r>
                        <a:rPr lang="es-MX" sz="15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Certificadas más:</a:t>
                      </a:r>
                      <a:endParaRPr lang="es-MX" sz="15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noProof="0" smtClean="0">
                          <a:latin typeface="Calibri"/>
                          <a:ea typeface="Calibri"/>
                          <a:cs typeface="Times New Roman"/>
                        </a:rPr>
                        <a:t>Despacho Aduanero Prioritario</a:t>
                      </a:r>
                      <a:endParaRPr lang="es-MX" sz="15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noProof="0" smtClean="0">
                          <a:latin typeface="Calibri"/>
                          <a:ea typeface="Calibri"/>
                          <a:cs typeface="Times New Roman"/>
                        </a:rPr>
                        <a:t>Inspección No Intrusiva</a:t>
                      </a:r>
                      <a:endParaRPr lang="es-MX" sz="15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noProof="0" smtClean="0">
                          <a:latin typeface="Calibri"/>
                          <a:ea typeface="Calibri"/>
                          <a:cs typeface="Times New Roman"/>
                        </a:rPr>
                        <a:t>Punto de contacto en Aduanas</a:t>
                      </a:r>
                      <a:endParaRPr lang="es-MX" sz="15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noProof="0" dirty="0" smtClean="0">
                          <a:latin typeface="Calibri"/>
                          <a:ea typeface="Calibri"/>
                          <a:cs typeface="Times New Roman"/>
                        </a:rPr>
                        <a:t>Tratamiento Especial</a:t>
                      </a:r>
                      <a:r>
                        <a:rPr lang="es-MX" sz="15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en Asuntos Legales</a:t>
                      </a:r>
                      <a:endParaRPr lang="es-MX" sz="15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252" y="1114427"/>
            <a:ext cx="8762997" cy="485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3 CuadroTexto"/>
          <p:cNvSpPr txBox="1">
            <a:spLocks noChangeArrowheads="1"/>
          </p:cNvSpPr>
          <p:nvPr/>
        </p:nvSpPr>
        <p:spPr bwMode="auto">
          <a:xfrm>
            <a:off x="1816100" y="120650"/>
            <a:ext cx="7275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Cuarto de Control</a:t>
            </a:r>
            <a:endParaRPr lang="es-MX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6202" y="1304135"/>
            <a:ext cx="3196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¿Qué es?</a:t>
            </a:r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3"/>
              </a:buBlip>
            </a:pPr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Un esquema de monitoreo en tiempo real de las operaciones que se realizan en las diversas aduanas del país.</a:t>
            </a:r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endParaRPr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66202" y="2826325"/>
            <a:ext cx="4407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Blip>
                <a:blip r:embed="rId3"/>
              </a:buBlip>
            </a:pPr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¿Qué busca lograr?</a:t>
            </a:r>
          </a:p>
          <a:p>
            <a:pPr marL="273050" indent="-273050" algn="just">
              <a:buBlip>
                <a:blip r:embed="rId3"/>
              </a:buBlip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Incrementar la capacidad de respuesta de la Aduana en caso de eventos específicos de seguridad y de operación.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78081" y="4291212"/>
            <a:ext cx="5438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Beneficios:</a:t>
            </a:r>
          </a:p>
          <a:p>
            <a:pPr marL="273050" lvl="1" indent="-273050" algn="just">
              <a:buBlip>
                <a:blip r:embed="rId3"/>
              </a:buBlip>
            </a:pPr>
            <a:r>
              <a:rPr lang="es-E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Mayor control de las operaciones de las aduanas.</a:t>
            </a:r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lvl="1" indent="-273050" algn="just">
              <a:buBlip>
                <a:blip r:embed="rId3"/>
              </a:buBlip>
            </a:pPr>
            <a:r>
              <a:rPr lang="es-E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Integridad y Transparencia.</a:t>
            </a:r>
          </a:p>
          <a:p>
            <a:pPr marL="273050" lvl="1" indent="-273050" algn="just">
              <a:buBlip>
                <a:blip r:embed="rId3"/>
              </a:buBlip>
            </a:pPr>
            <a:r>
              <a:rPr lang="es-E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Generación de mayor percepción de riesgo.</a:t>
            </a:r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3764" y="1339760"/>
            <a:ext cx="12477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7164" y="2445825"/>
            <a:ext cx="1181163" cy="109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7702" y="3555346"/>
            <a:ext cx="1270662" cy="106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4" y="1128073"/>
            <a:ext cx="87614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4536375" y="1521431"/>
            <a:ext cx="40753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El enfoque de la Aduana México:</a:t>
            </a:r>
          </a:p>
          <a:p>
            <a:pPr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3"/>
              </a:buBlip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Gradualmente ha cambiado de tener fines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recaudatorios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a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control fronterizo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</a:p>
          <a:p>
            <a:pPr marL="273050" indent="-273050" algn="just">
              <a:buBlip>
                <a:blip r:embed="rId3"/>
              </a:buBlip>
            </a:pPr>
            <a:endParaRPr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3"/>
              </a:buBlip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Facilitación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Comercial requiere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análisis de riesgo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certero.</a:t>
            </a:r>
          </a:p>
          <a:p>
            <a:pPr marL="273050" indent="-273050" algn="just"/>
            <a:endParaRPr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3"/>
              </a:buBlip>
            </a:pP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Modernización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proactiva basada en la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administración del riesgo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a través del óptimo empleo de la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información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y nuevas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tecnologías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65110" y="1897039"/>
            <a:ext cx="3289111" cy="1152952"/>
          </a:xfrm>
          <a:prstGeom prst="rect">
            <a:avLst/>
          </a:prstGeom>
          <a:ln>
            <a:noFill/>
          </a:ln>
          <a:effectLst/>
          <a:scene3d>
            <a:camera prst="isometricRightUp">
              <a:rot lat="1499999" lon="18899998" rev="0"/>
            </a:camera>
            <a:lightRig rig="soft" dir="t">
              <a:rot lat="0" lon="0" rev="0"/>
            </a:lightRig>
          </a:scene3d>
          <a:sp3d prstMaterial="translucentPowder">
            <a:bevelT w="2032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Análisis de Riesgo</a:t>
            </a:r>
            <a:endParaRPr lang="es-MX" dirty="0"/>
          </a:p>
        </p:txBody>
      </p:sp>
      <p:sp>
        <p:nvSpPr>
          <p:cNvPr id="22" name="21 Rectángulo"/>
          <p:cNvSpPr/>
          <p:nvPr/>
        </p:nvSpPr>
        <p:spPr>
          <a:xfrm>
            <a:off x="2198123" y="2674149"/>
            <a:ext cx="1606862" cy="222458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RightUp">
              <a:rot lat="1499999" lon="18899998" rev="0"/>
            </a:camera>
            <a:lightRig rig="soft" dir="t">
              <a:rot lat="0" lon="0" rev="0"/>
            </a:lightRig>
          </a:scene3d>
          <a:sp3d prstMaterial="translucentPowder">
            <a:bevelT w="2032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Seguridad y Control</a:t>
            </a:r>
            <a:endParaRPr lang="es-MX" sz="2400" b="1" dirty="0"/>
          </a:p>
        </p:txBody>
      </p:sp>
      <p:sp>
        <p:nvSpPr>
          <p:cNvPr id="23" name="22 Rectángulo"/>
          <p:cNvSpPr/>
          <p:nvPr/>
        </p:nvSpPr>
        <p:spPr>
          <a:xfrm>
            <a:off x="1014349" y="3173637"/>
            <a:ext cx="1606862" cy="222458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RightUp">
              <a:rot lat="1499999" lon="18899998" rev="0"/>
            </a:camera>
            <a:lightRig rig="soft" dir="t">
              <a:rot lat="0" lon="0" rev="0"/>
            </a:lightRig>
          </a:scene3d>
          <a:sp3d prstMaterial="translucentPowder">
            <a:bevelT w="2032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Facilitación Comercial</a:t>
            </a:r>
            <a:endParaRPr lang="es-MX" sz="2400" b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4" y="1114425"/>
            <a:ext cx="87614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335" y="1640182"/>
            <a:ext cx="8157328" cy="3876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3 CuadroTexto"/>
          <p:cNvSpPr txBox="1">
            <a:spLocks noChangeArrowheads="1"/>
          </p:cNvSpPr>
          <p:nvPr/>
        </p:nvSpPr>
        <p:spPr bwMode="auto">
          <a:xfrm>
            <a:off x="1816100" y="120650"/>
            <a:ext cx="7275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Cuarto de Control</a:t>
            </a:r>
            <a:endParaRPr lang="es-MX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3 CuadroTexto"/>
          <p:cNvSpPr txBox="1">
            <a:spLocks noChangeArrowheads="1"/>
          </p:cNvSpPr>
          <p:nvPr/>
        </p:nvSpPr>
        <p:spPr bwMode="auto">
          <a:xfrm>
            <a:off x="1816100" y="120650"/>
            <a:ext cx="7275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Ventanilla Única</a:t>
            </a:r>
            <a:endParaRPr lang="es-MX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4" y="1128073"/>
            <a:ext cx="87614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4536375" y="1521431"/>
            <a:ext cx="40753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El enfoque de la Aduana México:</a:t>
            </a:r>
          </a:p>
          <a:p>
            <a:pPr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3"/>
              </a:buBlip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Gradualmente ha cambiado de tener fines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recaudatorios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a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control fronterizo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</a:p>
          <a:p>
            <a:pPr marL="273050" indent="-273050" algn="just">
              <a:buBlip>
                <a:blip r:embed="rId3"/>
              </a:buBlip>
            </a:pPr>
            <a:endParaRPr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3"/>
              </a:buBlip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Facilitación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Comercial requiere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análisis de riesgo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certero.</a:t>
            </a:r>
          </a:p>
          <a:p>
            <a:pPr marL="273050" indent="-273050" algn="just"/>
            <a:endParaRPr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3"/>
              </a:buBlip>
            </a:pP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Modernización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proactiva basada en la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administración del riesgo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a través del óptimo empleo de la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información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y nuevas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tecnologías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65110" y="1897039"/>
            <a:ext cx="3289111" cy="1152952"/>
          </a:xfrm>
          <a:prstGeom prst="rect">
            <a:avLst/>
          </a:prstGeom>
          <a:ln>
            <a:noFill/>
          </a:ln>
          <a:effectLst/>
          <a:scene3d>
            <a:camera prst="isometricRightUp">
              <a:rot lat="1499999" lon="18899998" rev="0"/>
            </a:camera>
            <a:lightRig rig="soft" dir="t">
              <a:rot lat="0" lon="0" rev="0"/>
            </a:lightRig>
          </a:scene3d>
          <a:sp3d prstMaterial="translucentPowder">
            <a:bevelT w="2032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Análisis de Riesgo</a:t>
            </a:r>
            <a:endParaRPr lang="es-MX" dirty="0"/>
          </a:p>
        </p:txBody>
      </p:sp>
      <p:sp>
        <p:nvSpPr>
          <p:cNvPr id="22" name="21 Rectángulo"/>
          <p:cNvSpPr/>
          <p:nvPr/>
        </p:nvSpPr>
        <p:spPr>
          <a:xfrm>
            <a:off x="2198123" y="2674149"/>
            <a:ext cx="1606862" cy="222458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RightUp">
              <a:rot lat="1499999" lon="18899998" rev="0"/>
            </a:camera>
            <a:lightRig rig="soft" dir="t">
              <a:rot lat="0" lon="0" rev="0"/>
            </a:lightRig>
          </a:scene3d>
          <a:sp3d prstMaterial="translucentPowder">
            <a:bevelT w="2032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Seguridad y Control</a:t>
            </a:r>
            <a:endParaRPr lang="es-MX" sz="2400" b="1" dirty="0"/>
          </a:p>
        </p:txBody>
      </p:sp>
      <p:sp>
        <p:nvSpPr>
          <p:cNvPr id="23" name="22 Rectángulo"/>
          <p:cNvSpPr/>
          <p:nvPr/>
        </p:nvSpPr>
        <p:spPr>
          <a:xfrm>
            <a:off x="1014349" y="3173637"/>
            <a:ext cx="1606862" cy="222458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RightUp">
              <a:rot lat="1499999" lon="18899998" rev="0"/>
            </a:camera>
            <a:lightRig rig="soft" dir="t">
              <a:rot lat="0" lon="0" rev="0"/>
            </a:lightRig>
          </a:scene3d>
          <a:sp3d prstMaterial="translucentPowder">
            <a:bevelT w="2032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Facilitación Comercial</a:t>
            </a:r>
            <a:endParaRPr lang="es-MX" sz="2400" b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4" y="1114425"/>
            <a:ext cx="87614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44384" y="1363511"/>
            <a:ext cx="83859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¿Qué es?</a:t>
            </a:r>
          </a:p>
          <a:p>
            <a:pPr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3"/>
              </a:buBlip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Es una aplicación que permitirá integrar todos los procesos y bases de datos y documentos electrónicos de los actores, privados y públicos, así como de las instituciones o agencias gubernamentales involucrados en una operación de comercio exterior.</a:t>
            </a:r>
          </a:p>
          <a:p>
            <a:pPr marL="273050" indent="-273050" algn="just"/>
            <a:endParaRPr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¿Qué busca lograr?</a:t>
            </a:r>
          </a:p>
          <a:p>
            <a:pPr marL="273050" indent="-273050"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3"/>
              </a:buBlip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Mejorar la eficiencia y eficacia de los procesos aduaneros a través de una modernización proactiva de los mismos que tenga como finalidad una transformación institucional de la Administración General de Aduanas y áreas involucradas del SAT.</a:t>
            </a:r>
          </a:p>
          <a:p>
            <a:pPr marL="273050" indent="-273050" algn="just"/>
            <a:endParaRPr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Beneficios:</a:t>
            </a:r>
          </a:p>
          <a:p>
            <a:pPr marL="273050" indent="-273050" algn="just"/>
            <a:endParaRPr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3"/>
              </a:buBlip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Agilizar el despacho aduanero.</a:t>
            </a:r>
          </a:p>
          <a:p>
            <a:pPr marL="273050" indent="-273050" algn="just">
              <a:buBlip>
                <a:blip r:embed="rId3"/>
              </a:buBlip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Generar una sola entrada de información.</a:t>
            </a:r>
          </a:p>
          <a:p>
            <a:pPr marL="273050" indent="-273050" algn="just">
              <a:buBlip>
                <a:blip r:embed="rId3"/>
              </a:buBlip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Integrar bases de datos.</a:t>
            </a:r>
          </a:p>
          <a:p>
            <a:pPr marL="273050" indent="-273050" algn="just">
              <a:buBlip>
                <a:blip r:embed="rId3"/>
              </a:buBlip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Reducción de costos y tiempos para los importadores y exportadores.</a:t>
            </a:r>
          </a:p>
          <a:p>
            <a:pPr marL="273050" indent="-273050" algn="just"/>
            <a:endParaRPr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3"/>
              </a:buBlip>
            </a:pP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4" y="1128073"/>
            <a:ext cx="87614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2230" y="1431896"/>
            <a:ext cx="5869340" cy="2368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" name="11 Grupo"/>
          <p:cNvGrpSpPr/>
          <p:nvPr/>
        </p:nvGrpSpPr>
        <p:grpSpPr>
          <a:xfrm>
            <a:off x="2652230" y="3971107"/>
            <a:ext cx="5869341" cy="1784004"/>
            <a:chOff x="1607229" y="5060011"/>
            <a:chExt cx="5869341" cy="1784004"/>
          </a:xfrm>
          <a:solidFill>
            <a:schemeClr val="bg1"/>
          </a:solidFill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1607229" y="5060011"/>
              <a:ext cx="5869341" cy="178400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4" name="13 Rectángulo"/>
            <p:cNvSpPr/>
            <p:nvPr/>
          </p:nvSpPr>
          <p:spPr>
            <a:xfrm>
              <a:off x="1643042" y="5143512"/>
              <a:ext cx="1143008" cy="5000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7" name="3 CuadroTexto"/>
          <p:cNvSpPr txBox="1">
            <a:spLocks noChangeArrowheads="1"/>
          </p:cNvSpPr>
          <p:nvPr/>
        </p:nvSpPr>
        <p:spPr bwMode="auto">
          <a:xfrm>
            <a:off x="1816100" y="120650"/>
            <a:ext cx="7275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Ventanilla Única</a:t>
            </a:r>
            <a:endParaRPr lang="es-MX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Rectángulo redondeado"/>
          <p:cNvSpPr/>
          <p:nvPr/>
        </p:nvSpPr>
        <p:spPr>
          <a:xfrm rot="16200000">
            <a:off x="253192" y="2218339"/>
            <a:ext cx="1433013" cy="8298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Sin Ventanilla Única</a:t>
            </a:r>
            <a:endParaRPr lang="es-MX" dirty="0"/>
          </a:p>
        </p:txBody>
      </p:sp>
      <p:sp>
        <p:nvSpPr>
          <p:cNvPr id="30" name="29 Flecha derecha"/>
          <p:cNvSpPr/>
          <p:nvPr/>
        </p:nvSpPr>
        <p:spPr>
          <a:xfrm>
            <a:off x="1619081" y="2315917"/>
            <a:ext cx="866899" cy="6175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Rectángulo redondeado"/>
          <p:cNvSpPr/>
          <p:nvPr/>
        </p:nvSpPr>
        <p:spPr>
          <a:xfrm rot="16200000">
            <a:off x="258185" y="4316350"/>
            <a:ext cx="1433013" cy="8298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 Ventanilla Única</a:t>
            </a:r>
            <a:endParaRPr lang="es-MX" dirty="0"/>
          </a:p>
        </p:txBody>
      </p:sp>
      <p:sp>
        <p:nvSpPr>
          <p:cNvPr id="32" name="31 Flecha derecha"/>
          <p:cNvSpPr/>
          <p:nvPr/>
        </p:nvSpPr>
        <p:spPr>
          <a:xfrm>
            <a:off x="1593493" y="4413928"/>
            <a:ext cx="866899" cy="6175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CuadroTexto"/>
          <p:cNvSpPr txBox="1">
            <a:spLocks noChangeArrowheads="1"/>
          </p:cNvSpPr>
          <p:nvPr/>
        </p:nvSpPr>
        <p:spPr bwMode="auto">
          <a:xfrm>
            <a:off x="1816100" y="120650"/>
            <a:ext cx="7275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Cooperación Internacional</a:t>
            </a:r>
            <a:endParaRPr lang="es-MX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4" y="1114425"/>
            <a:ext cx="87614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44384" y="1363511"/>
            <a:ext cx="838592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3"/>
              </a:buBlip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México ha signado 15 acuerdos de Cooperación Aduanera con los siguientes países:</a:t>
            </a:r>
          </a:p>
          <a:p>
            <a:pPr marL="273050" indent="-273050"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3"/>
              </a:buBlip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Se está en negociación con 16 países y se pretende iniciar pláticas con 14 países más.</a:t>
            </a:r>
          </a:p>
          <a:p>
            <a:pPr marL="273050" indent="-273050"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/>
            <a:endParaRPr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9" name="35 Imagen" descr="C:\Users\SUCO838F\Desktop\Imagen 11.png"/>
          <p:cNvPicPr>
            <a:picLocks noChangeAspect="1" noChangeArrowheads="1"/>
          </p:cNvPicPr>
          <p:nvPr/>
        </p:nvPicPr>
        <p:blipFill>
          <a:blip r:embed="rId4"/>
          <a:srcRect l="4066" t="21747" r="38719" b="10616"/>
          <a:stretch>
            <a:fillRect/>
          </a:stretch>
        </p:blipFill>
        <p:spPr bwMode="auto">
          <a:xfrm>
            <a:off x="2695750" y="1921433"/>
            <a:ext cx="3574453" cy="33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4012974" y="1698175"/>
            <a:ext cx="2287727" cy="11974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 rot="5400000">
            <a:off x="4558108" y="2298508"/>
            <a:ext cx="2342923" cy="1142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 rot="5400000">
            <a:off x="2306946" y="3397553"/>
            <a:ext cx="2196342" cy="1205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2802516" y="4047448"/>
            <a:ext cx="2343351" cy="1201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2042524" y="2256317"/>
            <a:ext cx="55339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Gracias</a:t>
            </a:r>
            <a:endParaRPr lang="es-MX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  <p:set>
                                      <p:cBhvr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38A"/>
                                      </p:to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38A"/>
                                      </p:to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1816100" y="120650"/>
            <a:ext cx="7275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Quiénes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somos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1111251"/>
            <a:ext cx="8761412" cy="487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pulseraspendrive.com.ar/img/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29" y="1342026"/>
            <a:ext cx="8212919" cy="4285398"/>
          </a:xfrm>
          <a:prstGeom prst="rect">
            <a:avLst/>
          </a:prstGeom>
          <a:noFill/>
        </p:spPr>
      </p:pic>
      <p:sp>
        <p:nvSpPr>
          <p:cNvPr id="7" name="6 Rectángulo redondeado"/>
          <p:cNvSpPr/>
          <p:nvPr/>
        </p:nvSpPr>
        <p:spPr>
          <a:xfrm>
            <a:off x="2971800" y="2781299"/>
            <a:ext cx="2895600" cy="12844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Jefatura del SAT</a:t>
            </a:r>
            <a:endParaRPr lang="es-MX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6896574" y="1410248"/>
            <a:ext cx="1583140" cy="1078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Administración General de Comunicaciones y Tecnologías de la Información</a:t>
            </a:r>
            <a:endParaRPr lang="es-MX" sz="14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477669" y="1394328"/>
            <a:ext cx="1583140" cy="1078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Administración General de Aduanas</a:t>
            </a:r>
            <a:endParaRPr lang="es-MX" sz="14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491307" y="2863745"/>
            <a:ext cx="1583140" cy="1078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Administración General de Servicios al Contribuyente</a:t>
            </a:r>
            <a:endParaRPr lang="es-MX" sz="14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2527238" y="1394328"/>
            <a:ext cx="1583140" cy="1078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Administración General de Auditoría Fiscal Federal</a:t>
            </a:r>
            <a:endParaRPr lang="es-MX" sz="1400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491307" y="4449870"/>
            <a:ext cx="1583140" cy="1078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Administración General de Grandes Contribuyentes</a:t>
            </a:r>
            <a:endParaRPr lang="es-MX" sz="14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4788413" y="4449870"/>
            <a:ext cx="1583140" cy="1078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Administración General Jurídica</a:t>
            </a:r>
            <a:endParaRPr lang="es-MX" sz="14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4788413" y="1410248"/>
            <a:ext cx="1583140" cy="1078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Administración General de Recursos y Servicios</a:t>
            </a:r>
            <a:endParaRPr lang="es-MX" sz="1400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2527238" y="4449870"/>
            <a:ext cx="1583140" cy="1078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Administración General de Recaudación</a:t>
            </a:r>
            <a:endParaRPr lang="es-MX" sz="14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6894457" y="2863745"/>
            <a:ext cx="1583140" cy="1078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Administración General de Evaluación</a:t>
            </a:r>
            <a:endParaRPr lang="es-MX" sz="1400" dirty="0"/>
          </a:p>
        </p:txBody>
      </p:sp>
      <p:sp>
        <p:nvSpPr>
          <p:cNvPr id="46" name="45 Rectángulo redondeado"/>
          <p:cNvSpPr/>
          <p:nvPr/>
        </p:nvSpPr>
        <p:spPr>
          <a:xfrm>
            <a:off x="6894457" y="4449870"/>
            <a:ext cx="1583140" cy="1078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Administración General de Planeación</a:t>
            </a:r>
            <a:endParaRPr lang="es-MX" sz="1400" dirty="0"/>
          </a:p>
        </p:txBody>
      </p:sp>
      <p:sp>
        <p:nvSpPr>
          <p:cNvPr id="65" name="64 Rectángulo redondeado"/>
          <p:cNvSpPr/>
          <p:nvPr/>
        </p:nvSpPr>
        <p:spPr>
          <a:xfrm>
            <a:off x="2228850" y="2609850"/>
            <a:ext cx="4514850" cy="1676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6" name="65 CuadroTexto"/>
          <p:cNvSpPr txBox="1"/>
          <p:nvPr/>
        </p:nvSpPr>
        <p:spPr>
          <a:xfrm>
            <a:off x="2228850" y="279460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algn="ctr">
              <a:buFont typeface="Arial" pitchFamily="34" charset="0"/>
              <a:buChar char="•"/>
            </a:pPr>
            <a:r>
              <a:rPr lang="es-MX" sz="1200" dirty="0" smtClean="0">
                <a:solidFill>
                  <a:schemeClr val="bg1"/>
                </a:solidFill>
                <a:latin typeface="+mn-lt"/>
              </a:rPr>
              <a:t>Asuntos Internacionales</a:t>
            </a:r>
          </a:p>
          <a:p>
            <a:pPr marL="85725" indent="-85725" algn="ctr">
              <a:buFont typeface="Arial" pitchFamily="34" charset="0"/>
              <a:buChar char="•"/>
            </a:pPr>
            <a:r>
              <a:rPr lang="es-MX" sz="1200" dirty="0" smtClean="0">
                <a:solidFill>
                  <a:schemeClr val="bg1"/>
                </a:solidFill>
                <a:latin typeface="+mn-lt"/>
              </a:rPr>
              <a:t>Operación Aduanera</a:t>
            </a:r>
          </a:p>
          <a:p>
            <a:pPr marL="85725" indent="-85725" algn="ctr">
              <a:buFont typeface="Arial" pitchFamily="34" charset="0"/>
              <a:buChar char="•"/>
            </a:pPr>
            <a:r>
              <a:rPr lang="es-MX" sz="1200" dirty="0" smtClean="0">
                <a:solidFill>
                  <a:schemeClr val="bg1"/>
                </a:solidFill>
                <a:latin typeface="+mn-lt"/>
              </a:rPr>
              <a:t>Regulación Aduanera</a:t>
            </a:r>
          </a:p>
          <a:p>
            <a:pPr marL="85725" indent="-85725" algn="ctr">
              <a:buFont typeface="Arial" pitchFamily="34" charset="0"/>
              <a:buChar char="•"/>
            </a:pPr>
            <a:r>
              <a:rPr lang="es-MX" sz="1200" dirty="0" smtClean="0">
                <a:solidFill>
                  <a:schemeClr val="bg1"/>
                </a:solidFill>
                <a:latin typeface="+mn-lt"/>
              </a:rPr>
              <a:t>Planeación Aduanera</a:t>
            </a:r>
          </a:p>
          <a:p>
            <a:pPr marL="85725" indent="-85725" algn="ctr">
              <a:buFont typeface="Arial" pitchFamily="34" charset="0"/>
              <a:buChar char="•"/>
            </a:pPr>
            <a:r>
              <a:rPr lang="es-MX" sz="1200" dirty="0" smtClean="0">
                <a:solidFill>
                  <a:schemeClr val="bg1"/>
                </a:solidFill>
                <a:latin typeface="+mn-lt"/>
              </a:rPr>
              <a:t>Contabilidad y Glosa</a:t>
            </a:r>
          </a:p>
          <a:p>
            <a:pPr marL="85725" indent="-85725" algn="ctr">
              <a:buFont typeface="Arial" pitchFamily="34" charset="0"/>
              <a:buChar char="•"/>
            </a:pPr>
            <a:r>
              <a:rPr lang="es-MX" sz="1200" dirty="0" smtClean="0">
                <a:solidFill>
                  <a:schemeClr val="bg1"/>
                </a:solidFill>
                <a:latin typeface="+mn-lt"/>
              </a:rPr>
              <a:t>Investigación Aduanera</a:t>
            </a:r>
          </a:p>
          <a:p>
            <a:pPr marL="85725" indent="-85725" algn="ctr">
              <a:buFont typeface="Arial" pitchFamily="34" charset="0"/>
              <a:buChar char="•"/>
            </a:pPr>
            <a:r>
              <a:rPr lang="es-MX" sz="1200" dirty="0" smtClean="0">
                <a:solidFill>
                  <a:schemeClr val="bg1"/>
                </a:solidFill>
                <a:latin typeface="+mn-lt"/>
              </a:rPr>
              <a:t>Inspección Fiscal y Aduanera</a:t>
            </a:r>
          </a:p>
          <a:p>
            <a:pPr marL="85725" indent="-85725" algn="ctr">
              <a:buFont typeface="Arial" pitchFamily="34" charset="0"/>
              <a:buChar char="•"/>
            </a:pPr>
            <a:r>
              <a:rPr lang="es-MX" sz="1200" dirty="0" smtClean="0">
                <a:solidFill>
                  <a:schemeClr val="bg1"/>
                </a:solidFill>
                <a:latin typeface="+mn-lt"/>
              </a:rPr>
              <a:t>Competencias y Modernización Aduanera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2228850" y="2638424"/>
            <a:ext cx="451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+mn-lt"/>
              </a:rPr>
              <a:t>Administraciones Centrales de:</a:t>
            </a:r>
            <a:endParaRPr lang="es-MX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1816100" y="120650"/>
            <a:ext cx="7275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Evolución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Aduana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www.tvr.cl/MyImages/mapamundi.jp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10000"/>
          </a:blip>
          <a:srcRect r="6775"/>
          <a:stretch>
            <a:fillRect/>
          </a:stretch>
        </p:blipFill>
        <p:spPr bwMode="auto">
          <a:xfrm>
            <a:off x="351413" y="1500174"/>
            <a:ext cx="8341181" cy="4138618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428784" y="1069558"/>
            <a:ext cx="2214578" cy="5048948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 w="31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3286304" y="1071546"/>
            <a:ext cx="2214578" cy="5048948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 w="31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6215262" y="1071546"/>
            <a:ext cx="2214578" cy="5048948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 w="31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 3"/>
          <p:cNvSpPr/>
          <p:nvPr/>
        </p:nvSpPr>
        <p:spPr>
          <a:xfrm>
            <a:off x="479570" y="1226485"/>
            <a:ext cx="7902582" cy="5429288"/>
          </a:xfrm>
          <a:prstGeom prst="swooshArrow">
            <a:avLst>
              <a:gd name="adj1" fmla="val 25000"/>
              <a:gd name="adj2" fmla="val 35649"/>
            </a:avLst>
          </a:prstGeom>
          <a:solidFill>
            <a:schemeClr val="bg1">
              <a:lumMod val="85000"/>
              <a:alpha val="41000"/>
            </a:schemeClr>
          </a:solidFill>
          <a:ln w="25400">
            <a:solidFill>
              <a:schemeClr val="bg1">
                <a:lumMod val="50000"/>
                <a:alpha val="76000"/>
              </a:schemeClr>
            </a:solidFill>
          </a:ln>
          <a:scene3d>
            <a:camera prst="orthographicFront">
              <a:rot lat="2400000" lon="0" rev="0"/>
            </a:camera>
            <a:lightRig rig="threePt" dir="t"/>
          </a:scene3d>
          <a:sp3d>
            <a:bevelT prst="angle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CuadroTexto"/>
          <p:cNvSpPr txBox="1"/>
          <p:nvPr/>
        </p:nvSpPr>
        <p:spPr>
          <a:xfrm>
            <a:off x="1122351" y="1166134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1980s</a:t>
            </a:r>
            <a:endParaRPr lang="es-MX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908433" y="1171502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1990s</a:t>
            </a:r>
            <a:endParaRPr lang="es-MX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908829" y="1166134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2000s</a:t>
            </a:r>
            <a:endParaRPr lang="es-MX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94443" y="3857628"/>
            <a:ext cx="14825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Aduana</a:t>
            </a:r>
          </a:p>
          <a:p>
            <a:pPr algn="ctr"/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Restrictiva</a:t>
            </a:r>
          </a:p>
          <a:p>
            <a:pPr algn="ctr"/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del</a:t>
            </a:r>
          </a:p>
          <a:p>
            <a:pPr algn="ctr"/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Comercio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572056" y="2819941"/>
            <a:ext cx="15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Aduana</a:t>
            </a:r>
          </a:p>
          <a:p>
            <a:pPr algn="ctr"/>
            <a:r>
              <a:rPr lang="es-MX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Permisiva</a:t>
            </a:r>
          </a:p>
          <a:p>
            <a:pPr algn="ctr"/>
            <a:r>
              <a:rPr lang="es-MX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del</a:t>
            </a:r>
          </a:p>
          <a:p>
            <a:pPr algn="ctr"/>
            <a:r>
              <a:rPr lang="es-MX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Comercio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6572500" y="2060103"/>
            <a:ext cx="15715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Aduana</a:t>
            </a:r>
          </a:p>
          <a:p>
            <a:pPr algn="ctr"/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basada en análisis de riesgo</a:t>
            </a:r>
            <a:endParaRPr lang="es-MX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49" y="830118"/>
            <a:ext cx="8761411" cy="5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3 CuadroTexto"/>
          <p:cNvSpPr txBox="1">
            <a:spLocks noChangeArrowheads="1"/>
          </p:cNvSpPr>
          <p:nvPr/>
        </p:nvSpPr>
        <p:spPr bwMode="auto">
          <a:xfrm>
            <a:off x="1816100" y="120650"/>
            <a:ext cx="7275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evolución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despacho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aduanero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México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848670" y="1184342"/>
            <a:ext cx="4855004" cy="41857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Durante este periodo, </a:t>
            </a:r>
            <a:r>
              <a:rPr lang="es-MX" sz="1400" dirty="0" smtClean="0"/>
              <a:t>el solicitante presentaba a despacho aduanero la totalidad de la mercancía a introducir o extraer del territorio nacional y el personal de la aduana determinaba discrecionalmente que se revisaba.</a:t>
            </a:r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</p:txBody>
      </p:sp>
      <p:sp>
        <p:nvSpPr>
          <p:cNvPr id="6" name="5 Rectángulo"/>
          <p:cNvSpPr/>
          <p:nvPr/>
        </p:nvSpPr>
        <p:spPr>
          <a:xfrm>
            <a:off x="3848477" y="1150035"/>
            <a:ext cx="4827708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1400" dirty="0" smtClean="0"/>
              <a:t>Se incorpora el término “mecanismo de selección aleatoria”  que determinaría si debía practicarse el reconocimiento aduanero, evitando con ello la revisión de la totalidad de las operaciones de </a:t>
            </a:r>
            <a:r>
              <a:rPr lang="es-MX" sz="1200" dirty="0" smtClean="0"/>
              <a:t>comercio</a:t>
            </a:r>
            <a:r>
              <a:rPr lang="es-MX" sz="1400" dirty="0" smtClean="0"/>
              <a:t> </a:t>
            </a:r>
            <a:r>
              <a:rPr lang="es-MX" sz="1200" dirty="0" smtClean="0"/>
              <a:t>exterior</a:t>
            </a:r>
            <a:r>
              <a:rPr lang="es-MX" sz="1400" dirty="0" smtClean="0"/>
              <a:t>. </a:t>
            </a:r>
          </a:p>
          <a:p>
            <a:pPr algn="just">
              <a:defRPr/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11480" y="1290530"/>
            <a:ext cx="2995993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MX" sz="1600" b="1" dirty="0" smtClean="0"/>
              <a:t>Revisión basada 100% en criterios discrecionales (1981)</a:t>
            </a:r>
            <a:endParaRPr lang="es-MX" sz="1600" b="1" dirty="0"/>
          </a:p>
        </p:txBody>
      </p:sp>
      <p:sp>
        <p:nvSpPr>
          <p:cNvPr id="8" name="7 Rectángulo"/>
          <p:cNvSpPr/>
          <p:nvPr/>
        </p:nvSpPr>
        <p:spPr>
          <a:xfrm>
            <a:off x="511480" y="2430837"/>
            <a:ext cx="3003341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MX" sz="1600" b="1" smtClean="0">
                <a:solidFill>
                  <a:schemeClr val="lt1"/>
                </a:solidFill>
                <a:latin typeface="+mn-lt"/>
              </a:rPr>
              <a:t>Revisión basada en un sistema aleatorio (1989)</a:t>
            </a:r>
            <a:endParaRPr lang="es-MX" sz="1600" b="1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4133" y="3525735"/>
            <a:ext cx="300334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MX" sz="1600" b="1" smtClean="0">
                <a:solidFill>
                  <a:schemeClr val="lt1"/>
                </a:solidFill>
                <a:latin typeface="+mn-lt"/>
              </a:rPr>
              <a:t>Revisión basada en un sistema automático (Ley del 1995)</a:t>
            </a:r>
            <a:endParaRPr lang="es-MX" sz="1600" b="1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90485" y="4656430"/>
            <a:ext cx="300334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MX" sz="1600" b="1" smtClean="0">
                <a:solidFill>
                  <a:schemeClr val="lt1"/>
                </a:solidFill>
                <a:latin typeface="+mn-lt"/>
              </a:rPr>
              <a:t>Revisión </a:t>
            </a:r>
            <a:r>
              <a:rPr lang="es-MX" sz="1600" b="1" smtClean="0"/>
              <a:t>basada en un sistema automático complementado con diferentes criterios (Actual)</a:t>
            </a:r>
            <a:endParaRPr lang="es-MX" sz="1600" b="1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3848477" y="1183655"/>
            <a:ext cx="4827708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Se lleva a cabo una transición del “mecanismo de selección aleatoria” a un “mecanismo de selección automatizado”, con el objetivo de basar las revisiones en factores de riesgo, principalmente por el importador, fracción arancelaria, Agente Aduanal y país de origen.</a:t>
            </a:r>
          </a:p>
          <a:p>
            <a:pPr algn="just"/>
            <a:endParaRPr lang="es-MX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 AGA comenzó intercambiando información general con diferentes países de la Región Latinoamericana y con EU.</a:t>
            </a:r>
          </a:p>
          <a:p>
            <a:pPr algn="just"/>
            <a:endParaRPr lang="es-MX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El Acuerdo de Cooperación Aduanera (ACA) con EU se mejoró en el 2000, permitiendo a ambos países intercambiar electrónicamente información referente a las operaciones aduaneras.</a:t>
            </a:r>
          </a:p>
          <a:p>
            <a:pPr algn="just"/>
            <a:endParaRPr lang="es-MX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 finales de 2002, arranca el esquema de Empresas Certificadas, a través del que las grandes compañías reciben beneficios de facilitación.</a:t>
            </a:r>
            <a:endParaRPr lang="es-MX" sz="1400" dirty="0" smtClean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3848670" y="1183655"/>
            <a:ext cx="4855005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Implementado a finales de 2007, con el propósito de incorporar las mejores prácticas para la inspección de mercancías en el despacho aduanero. Adicionalmente, se lleva a cabo:</a:t>
            </a:r>
          </a:p>
          <a:p>
            <a:pPr marL="263525" indent="-180975" algn="just"/>
            <a:endParaRPr lang="es-MX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3525" indent="-180975" algn="just">
              <a:buBlip>
                <a:blip r:embed="rId4"/>
              </a:buBlip>
            </a:pP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Mejora de la Información – Esquemas de intercambio electrónico y automático de información con EU y, en el corto plazo, con otros países de América. Interés por firmar </a:t>
            </a:r>
            <a:r>
              <a:rPr lang="es-MX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ACAs</a:t>
            </a: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con otros países alrededor del mundo.</a:t>
            </a:r>
          </a:p>
          <a:p>
            <a:pPr marL="263525" indent="-180975" algn="just">
              <a:buBlip>
                <a:blip r:embed="rId4"/>
              </a:buBlip>
            </a:pPr>
            <a:endParaRPr lang="es-MX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3525" indent="-180975" algn="just">
              <a:buBlip>
                <a:blip r:embed="rId4"/>
              </a:buBlip>
            </a:pP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Análisis basado en documentos y estadísticas para la identificación de mercancías sensibles o ilícitas.</a:t>
            </a:r>
          </a:p>
          <a:p>
            <a:pPr marL="263525" indent="-180975" algn="just">
              <a:buBlip>
                <a:blip r:embed="rId4"/>
              </a:buBlip>
            </a:pPr>
            <a:endParaRPr lang="es-MX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3525" indent="-180975" algn="just">
              <a:buBlip>
                <a:blip r:embed="rId4"/>
              </a:buBlip>
            </a:pP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 registro de resultados de laboratorio e identificación de incidencias.</a:t>
            </a:r>
          </a:p>
          <a:p>
            <a:pPr marL="263525" indent="-180975" algn="just">
              <a:buBlip>
                <a:blip r:embed="rId4"/>
              </a:buBlip>
            </a:pPr>
            <a:endParaRPr lang="es-MX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3525" indent="-180975" algn="just">
              <a:buBlip>
                <a:blip r:embed="rId4"/>
              </a:buBlip>
            </a:pP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Empleo de equipos de inspección de mercancías no intrusivos.</a:t>
            </a:r>
          </a:p>
          <a:p>
            <a:pPr marL="263525" indent="-180975" algn="just"/>
            <a:endParaRPr lang="es-MX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3525" indent="-180975" algn="just">
              <a:buBlip>
                <a:blip r:embed="rId4"/>
              </a:buBlip>
            </a:pP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Empresas Certificadas y OEA para mejorar la Integridad de la Cadena de Suministro.</a:t>
            </a:r>
          </a:p>
        </p:txBody>
      </p:sp>
      <p:pic>
        <p:nvPicPr>
          <p:cNvPr id="3074" name="Picture 2" descr="C:\Users\mohl836j\AppData\Local\Microsoft\Windows\Temporary Internet Files\Content.Outlook\X4GVUB9C\DSC018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8958" y="2434435"/>
            <a:ext cx="3959356" cy="2969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9789" y="2220536"/>
            <a:ext cx="3629879" cy="3266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1816100" y="134298"/>
            <a:ext cx="7275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Aduana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México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1111251"/>
            <a:ext cx="8761412" cy="487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667250" y="1373802"/>
            <a:ext cx="319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49</a:t>
            </a:r>
            <a:r>
              <a:rPr lang="es-MX" dirty="0" smtClean="0"/>
              <a:t> </a:t>
            </a:r>
            <a:r>
              <a:rPr lang="es-MX" sz="1600" dirty="0" smtClean="0">
                <a:latin typeface="+mn-lt"/>
              </a:rPr>
              <a:t>Puertos de entrada</a:t>
            </a:r>
            <a:endParaRPr lang="es-MX" dirty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95900" y="1835467"/>
            <a:ext cx="319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218</a:t>
            </a:r>
            <a:r>
              <a:rPr lang="es-MX" dirty="0" smtClean="0"/>
              <a:t> </a:t>
            </a:r>
            <a:r>
              <a:rPr lang="es-MX" sz="1600" dirty="0" smtClean="0">
                <a:latin typeface="+mn-lt"/>
              </a:rPr>
              <a:t>Puntos de Revisión </a:t>
            </a:r>
            <a:endParaRPr lang="es-MX" dirty="0"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543550" y="2643515"/>
            <a:ext cx="338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53,069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MX" sz="1600" dirty="0" smtClean="0">
                <a:latin typeface="+mn-lt"/>
              </a:rPr>
              <a:t>importadores registrados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772275" y="3420130"/>
            <a:ext cx="21526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7,905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MX" sz="1600" dirty="0" smtClean="0">
                <a:latin typeface="+mn-lt"/>
              </a:rPr>
              <a:t>funcionarios asignados a funciones de la Administración General de Aduanas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250" y="1114425"/>
            <a:ext cx="8762999" cy="485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40514" y="1763551"/>
            <a:ext cx="3616657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Actividad</a:t>
            </a:r>
            <a:r>
              <a:rPr kumimoji="0" lang="es-MX" sz="1600" b="0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de la Aduana México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marL="1778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Valor comercial de los movimientos de carga diarios: </a:t>
            </a: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929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millones dólares.</a:t>
            </a:r>
          </a:p>
          <a:p>
            <a:pPr marL="1778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marL="1778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Más de </a:t>
            </a: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38,000</a:t>
            </a:r>
            <a:r>
              <a:rPr kumimoji="0" lang="es-MX" sz="1600" b="0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pasajeros transitan diariamente a través de los aeropuertos internacionale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s de México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1778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marL="1778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1,076,000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personas cruzan</a:t>
            </a:r>
            <a:r>
              <a:rPr kumimoji="0" lang="es-MX" sz="1600" b="0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diariamente la frontera MX-EU.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1778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1778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itchFamily="18" charset="0"/>
              </a:rPr>
              <a:t>Aproximadamente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itchFamily="18" charset="0"/>
              </a:rPr>
              <a:t>25,000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itchFamily="18" charset="0"/>
              </a:rPr>
              <a:t>vehículos de carga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itchFamily="18" charset="0"/>
              </a:rPr>
              <a:t>y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itchFamily="18" charset="0"/>
              </a:rPr>
              <a:t>340,000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itchFamily="18" charset="0"/>
              </a:rPr>
              <a:t> vehículos de pasajeros cruzan diariamente las fronteras mexicanas.</a:t>
            </a:r>
            <a:endParaRPr kumimoji="0" lang="es-MX" sz="280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1816100" y="120650"/>
            <a:ext cx="7275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Aduana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México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4" y="1114425"/>
            <a:ext cx="87614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4176214" y="1494136"/>
            <a:ext cx="45303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El Plan Estratégico de la Aduana México:</a:t>
            </a:r>
          </a:p>
          <a:p>
            <a:pPr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3"/>
              </a:buBlip>
            </a:pPr>
            <a:r>
              <a:rPr lang="es-MX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Facilitación de Comercio Exterior: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Fortalecer el control integral a través de la cadena de suministro.</a:t>
            </a:r>
          </a:p>
          <a:p>
            <a:pPr marL="273050" indent="-273050" algn="just"/>
            <a:endParaRPr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3"/>
              </a:buBlip>
            </a:pPr>
            <a:r>
              <a:rPr lang="es-MX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Evaluación del Riesgo: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Fortalecer el análisis de riesgo mediante el diseño de un sistema basado en un usuario, tipo de mercancía o tipo de operación, incorporando a cada área de Aduanas para obtener retroalimentación adecuada.</a:t>
            </a:r>
          </a:p>
          <a:p>
            <a:pPr marL="273050" indent="-273050" algn="just"/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</a:t>
            </a:r>
          </a:p>
          <a:p>
            <a:pPr marL="273050" indent="-273050" algn="just">
              <a:buBlip>
                <a:blip r:embed="rId3"/>
              </a:buBlip>
            </a:pPr>
            <a:r>
              <a:rPr lang="es-MX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Seguridad Nacional: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Reforzar los protocolos del intercambio de información y fortalecer las relaciones con otros gobiernos y dependencias para alcanzar un comercio seguro.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791" y="1433011"/>
            <a:ext cx="3405876" cy="419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1816100" y="120650"/>
            <a:ext cx="7275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Plan Estratégico de Aduanas</a:t>
            </a:r>
            <a:endParaRPr lang="es-MX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3 CuadroTexto"/>
          <p:cNvSpPr txBox="1">
            <a:spLocks noChangeArrowheads="1"/>
          </p:cNvSpPr>
          <p:nvPr/>
        </p:nvSpPr>
        <p:spPr bwMode="auto">
          <a:xfrm>
            <a:off x="1816100" y="120650"/>
            <a:ext cx="7275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Plan Estratégico de Aduanas</a:t>
            </a:r>
            <a:endParaRPr lang="es-MX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4" y="1128073"/>
            <a:ext cx="87614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4536375" y="1521431"/>
            <a:ext cx="40753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El enfoque de la Aduana México:</a:t>
            </a:r>
          </a:p>
          <a:p>
            <a:pPr algn="just"/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3"/>
              </a:buBlip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Gradualmente ha cambiado de tener fines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recaudatorios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a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control fronterizo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</a:p>
          <a:p>
            <a:pPr marL="273050" indent="-273050" algn="just">
              <a:buBlip>
                <a:blip r:embed="rId3"/>
              </a:buBlip>
            </a:pPr>
            <a:endParaRPr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3"/>
              </a:buBlip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Facilitación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Comercial requiere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análisis de riesgo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certero.</a:t>
            </a:r>
          </a:p>
          <a:p>
            <a:pPr marL="273050" indent="-273050" algn="just"/>
            <a:endParaRPr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273050" indent="-273050" algn="just">
              <a:buBlip>
                <a:blip r:embed="rId3"/>
              </a:buBlip>
            </a:pP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Modernización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proactiva basada en la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administración del riesgo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a través del óptimo empleo de la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información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y nuevas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tecnologías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65110" y="1897039"/>
            <a:ext cx="3289111" cy="1152952"/>
          </a:xfrm>
          <a:prstGeom prst="rect">
            <a:avLst/>
          </a:prstGeom>
          <a:ln>
            <a:noFill/>
          </a:ln>
          <a:effectLst/>
          <a:scene3d>
            <a:camera prst="isometricRightUp">
              <a:rot lat="1499999" lon="18899998" rev="0"/>
            </a:camera>
            <a:lightRig rig="soft" dir="t">
              <a:rot lat="0" lon="0" rev="0"/>
            </a:lightRig>
          </a:scene3d>
          <a:sp3d prstMaterial="translucentPowder">
            <a:bevelT w="2032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Análisis de Riesgo</a:t>
            </a:r>
            <a:endParaRPr lang="es-MX" dirty="0"/>
          </a:p>
        </p:txBody>
      </p:sp>
      <p:sp>
        <p:nvSpPr>
          <p:cNvPr id="22" name="21 Rectángulo"/>
          <p:cNvSpPr/>
          <p:nvPr/>
        </p:nvSpPr>
        <p:spPr>
          <a:xfrm>
            <a:off x="2198123" y="2674149"/>
            <a:ext cx="1606862" cy="222458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RightUp">
              <a:rot lat="1499999" lon="18899998" rev="0"/>
            </a:camera>
            <a:lightRig rig="soft" dir="t">
              <a:rot lat="0" lon="0" rev="0"/>
            </a:lightRig>
          </a:scene3d>
          <a:sp3d prstMaterial="translucentPowder">
            <a:bevelT w="2032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Seguridad y Control</a:t>
            </a:r>
            <a:endParaRPr lang="es-MX" sz="2400" b="1" dirty="0"/>
          </a:p>
        </p:txBody>
      </p:sp>
      <p:sp>
        <p:nvSpPr>
          <p:cNvPr id="23" name="22 Rectángulo"/>
          <p:cNvSpPr/>
          <p:nvPr/>
        </p:nvSpPr>
        <p:spPr>
          <a:xfrm>
            <a:off x="1014349" y="3173637"/>
            <a:ext cx="1606862" cy="222458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RightUp">
              <a:rot lat="1499999" lon="18899998" rev="0"/>
            </a:camera>
            <a:lightRig rig="soft" dir="t">
              <a:rot lat="0" lon="0" rev="0"/>
            </a:lightRig>
          </a:scene3d>
          <a:sp3d prstMaterial="translucentPowder">
            <a:bevelT w="2032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Facilitación Comercial</a:t>
            </a:r>
            <a:endParaRPr lang="es-MX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4" y="1128073"/>
            <a:ext cx="87614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4" y="1114425"/>
            <a:ext cx="87614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3 CuadroTexto"/>
          <p:cNvSpPr txBox="1">
            <a:spLocks noChangeArrowheads="1"/>
          </p:cNvSpPr>
          <p:nvPr/>
        </p:nvSpPr>
        <p:spPr bwMode="auto">
          <a:xfrm>
            <a:off x="1816100" y="120650"/>
            <a:ext cx="7275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Riesgo</a:t>
            </a:r>
            <a:endParaRPr lang="es-MX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285" y="1315925"/>
            <a:ext cx="7154327" cy="450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5138</TotalTime>
  <Words>1343</Words>
  <Application>Microsoft Office PowerPoint</Application>
  <PresentationFormat>Presentación en pantalla (4:3)</PresentationFormat>
  <Paragraphs>223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ALTEC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Alejandro Salinas Externo</dc:creator>
  <cp:lastModifiedBy>Li</cp:lastModifiedBy>
  <cp:revision>222</cp:revision>
  <dcterms:created xsi:type="dcterms:W3CDTF">2010-04-07T05:53:47Z</dcterms:created>
  <dcterms:modified xsi:type="dcterms:W3CDTF">2010-11-10T20:23:59Z</dcterms:modified>
</cp:coreProperties>
</file>